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sldIdLst>
    <p:sldId id="256" r:id="rId2"/>
    <p:sldId id="273" r:id="rId3"/>
    <p:sldId id="257" r:id="rId4"/>
    <p:sldId id="258" r:id="rId5"/>
    <p:sldId id="259" r:id="rId6"/>
    <p:sldId id="274" r:id="rId7"/>
    <p:sldId id="260" r:id="rId8"/>
    <p:sldId id="261" r:id="rId9"/>
    <p:sldId id="264" r:id="rId10"/>
    <p:sldId id="271" r:id="rId11"/>
    <p:sldId id="262" r:id="rId12"/>
    <p:sldId id="272" r:id="rId13"/>
    <p:sldId id="263" r:id="rId14"/>
    <p:sldId id="265" r:id="rId15"/>
    <p:sldId id="266"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9" autoAdjust="0"/>
    <p:restoredTop sz="81630"/>
  </p:normalViewPr>
  <p:slideViewPr>
    <p:cSldViewPr snapToGrid="0" snapToObjects="1">
      <p:cViewPr varScale="1">
        <p:scale>
          <a:sx n="93" d="100"/>
          <a:sy n="93" d="100"/>
        </p:scale>
        <p:origin x="84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we are going</a:t>
            </a:r>
            <a:r>
              <a:rPr lang="en-US" baseline="0" dirty="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do </a:t>
            </a:r>
            <a:r>
              <a:rPr lang="en-US" baseline="0" dirty="0" err="1"/>
              <a:t>poisson</a:t>
            </a:r>
            <a:r>
              <a:rPr lang="en-US" baseline="0" dirty="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dealing</a:t>
            </a:r>
            <a:r>
              <a:rPr lang="en-US" baseline="0" dirty="0"/>
              <a:t> with objects with holes and</a:t>
            </a:r>
            <a:r>
              <a:rPr lang="en-US" dirty="0"/>
              <a:t> want</a:t>
            </a:r>
            <a:r>
              <a:rPr lang="en-US" baseline="0" dirty="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blending</a:t>
            </a:r>
            <a:r>
              <a:rPr lang="en-US" baseline="0" dirty="0"/>
              <a:t> can also be used to flatten textures. To do this, we need to do a edge detection first, if an edge is not detected around a pixel, the target gradient is set to 0.</a:t>
            </a:r>
          </a:p>
          <a:p>
            <a:r>
              <a:rPr lang="en-US" baseline="0" dirty="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the local illumination change. It</a:t>
            </a:r>
            <a:r>
              <a:rPr lang="en-US" baseline="0" dirty="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we did with </a:t>
            </a:r>
            <a:r>
              <a:rPr lang="en-US" dirty="0" err="1"/>
              <a:t>poisson</a:t>
            </a:r>
            <a:r>
              <a:rPr lang="en-US" dirty="0"/>
              <a:t> blending is local</a:t>
            </a:r>
            <a:r>
              <a:rPr lang="en-US" baseline="0" dirty="0"/>
              <a:t> color change. The task of only turning a part of an image’s color usually can be performed by precisely selecting an object and then changing the color, but </a:t>
            </a:r>
            <a:r>
              <a:rPr lang="en-US" baseline="0" dirty="0" err="1"/>
              <a:t>poisson</a:t>
            </a:r>
            <a:r>
              <a:rPr lang="en-US" baseline="0" dirty="0"/>
              <a:t> blending frees the user from tedium of precise selection.</a:t>
            </a:r>
          </a:p>
          <a:p>
            <a:r>
              <a:rPr lang="en-US" baseline="0" dirty="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has some texture images that we want to tile. However, we can see that if we tile them naively, the boarder is very obvious.</a:t>
            </a:r>
          </a:p>
          <a:p>
            <a:r>
              <a:rPr lang="en-US" dirty="0"/>
              <a:t>If we use passion blending and set the boundary condition to the opposite side of the boarder, and the value of boarder pixels equal to the average of itself and its opposite pixels. </a:t>
            </a:r>
          </a:p>
          <a:p>
            <a:r>
              <a:rPr lang="en-US" dirty="0"/>
              <a:t>then we will get a seamless tiling. </a:t>
            </a:r>
          </a:p>
        </p:txBody>
      </p:sp>
      <p:sp>
        <p:nvSpPr>
          <p:cNvPr id="4" name="灯片编号占位符 3"/>
          <p:cNvSpPr>
            <a:spLocks noGrp="1"/>
          </p:cNvSpPr>
          <p:nvPr>
            <p:ph type="sldNum" sz="quarter" idx="10"/>
          </p:nvPr>
        </p:nvSpPr>
        <p:spPr/>
        <p:txBody>
          <a:bodyPr/>
          <a:lstStyle/>
          <a:p>
            <a:fld id="{2D97A125-7CC2-5D4F-B570-46EEE41BEA3C}" type="slidenum">
              <a:rPr lang="en-US" smtClean="0"/>
              <a:t>17</a:t>
            </a:fld>
            <a:endParaRPr lang="en-US"/>
          </a:p>
        </p:txBody>
      </p:sp>
    </p:spTree>
    <p:extLst>
      <p:ext uri="{BB962C8B-B14F-4D97-AF65-F5344CB8AC3E}">
        <p14:creationId xmlns:p14="http://schemas.microsoft.com/office/powerpoint/2010/main" val="14029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image blending is what you can think of when</a:t>
            </a:r>
            <a:r>
              <a:rPr lang="en-US" baseline="0" dirty="0"/>
              <a:t> you want to make funny images like put someone’s face on </a:t>
            </a:r>
            <a:r>
              <a:rPr lang="en-US" baseline="0" dirty="0" err="1"/>
              <a:t>mona</a:t>
            </a:r>
            <a:r>
              <a:rPr lang="en-US" baseline="0" dirty="0"/>
              <a:t> </a:t>
            </a:r>
            <a:r>
              <a:rPr lang="en-US" baseline="0" dirty="0" err="1"/>
              <a:t>lisa</a:t>
            </a:r>
            <a:r>
              <a:rPr lang="en-US" baseline="0" dirty="0"/>
              <a:t>. There are two mostly used image blending algorithms, </a:t>
            </a:r>
            <a:r>
              <a:rPr lang="en-US" baseline="0" dirty="0" err="1"/>
              <a:t>laplacian</a:t>
            </a:r>
            <a:r>
              <a:rPr lang="en-US" baseline="0" dirty="0"/>
              <a:t> pyramid blending and </a:t>
            </a:r>
            <a:r>
              <a:rPr lang="en-US" baseline="0" dirty="0" err="1"/>
              <a:t>poisson</a:t>
            </a:r>
            <a:r>
              <a:rPr lang="en-US" baseline="0" dirty="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Laplacian</a:t>
            </a:r>
            <a:r>
              <a:rPr lang="en-US" baseline="0" dirty="0"/>
              <a:t> pyramid blending is based on </a:t>
            </a:r>
            <a:r>
              <a:rPr lang="en-US" baseline="0" dirty="0" err="1"/>
              <a:t>laplacian</a:t>
            </a:r>
            <a:r>
              <a:rPr lang="en-US" baseline="0" dirty="0"/>
              <a:t> pyramid representation which subsamples an image to reducing resolutions.</a:t>
            </a:r>
          </a:p>
          <a:p>
            <a:r>
              <a:rPr lang="en-US" baseline="0" dirty="0"/>
              <a:t>So say you have image f0, you first do a </a:t>
            </a:r>
            <a:r>
              <a:rPr lang="en-US" baseline="0" dirty="0" err="1"/>
              <a:t>gaussian</a:t>
            </a:r>
            <a:r>
              <a:rPr lang="en-US" baseline="0" dirty="0"/>
              <a:t> blur and then subsample to ½ resolution of f0 to get f1, and you do it repeatedly until get to the </a:t>
            </a:r>
            <a:r>
              <a:rPr lang="en-US" baseline="0" dirty="0" err="1"/>
              <a:t>minmum</a:t>
            </a:r>
            <a:r>
              <a:rPr lang="en-US" baseline="0" dirty="0"/>
              <a:t> resolution you can get, this is called </a:t>
            </a:r>
            <a:r>
              <a:rPr lang="en-US" baseline="0" dirty="0" err="1"/>
              <a:t>gaussian</a:t>
            </a:r>
            <a:r>
              <a:rPr lang="en-US" baseline="0" dirty="0"/>
              <a:t> pyramid. For </a:t>
            </a:r>
            <a:r>
              <a:rPr lang="en-US" baseline="0" dirty="0" err="1"/>
              <a:t>laplacian</a:t>
            </a:r>
            <a:r>
              <a:rPr lang="en-US" baseline="0" dirty="0"/>
              <a:t> pyramid, you just subtract higher </a:t>
            </a:r>
            <a:r>
              <a:rPr lang="en-US" baseline="0" dirty="0" err="1"/>
              <a:t>gaussian</a:t>
            </a:r>
            <a:r>
              <a:rPr lang="en-US" baseline="0" dirty="0"/>
              <a:t> pyramid level from current </a:t>
            </a:r>
            <a:r>
              <a:rPr lang="en-US" baseline="0" dirty="0" err="1"/>
              <a:t>gaussian</a:t>
            </a:r>
            <a:r>
              <a:rPr lang="en-US" baseline="0" dirty="0"/>
              <a:t> level. And for the last level, just assign it with the </a:t>
            </a:r>
            <a:r>
              <a:rPr lang="en-US" baseline="0" dirty="0" err="1"/>
              <a:t>gaussian</a:t>
            </a:r>
            <a:r>
              <a:rPr lang="en-US" baseline="0" dirty="0"/>
              <a:t> pyramid level. Basically, </a:t>
            </a:r>
            <a:r>
              <a:rPr lang="en-US" baseline="0" dirty="0" err="1"/>
              <a:t>laplacian</a:t>
            </a:r>
            <a:r>
              <a:rPr lang="en-US" baseline="0" dirty="0"/>
              <a:t> pyramid stores high frequency information.</a:t>
            </a:r>
          </a:p>
          <a:p>
            <a:r>
              <a:rPr lang="en-US" baseline="0" dirty="0"/>
              <a:t>If you want to recover the image from all the </a:t>
            </a:r>
            <a:r>
              <a:rPr lang="en-US" baseline="0" dirty="0" err="1"/>
              <a:t>laplacian</a:t>
            </a:r>
            <a:r>
              <a:rPr lang="en-US" baseline="0" dirty="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general</a:t>
            </a:r>
            <a:r>
              <a:rPr lang="en-US" baseline="0" dirty="0"/>
              <a:t> approach for </a:t>
            </a:r>
            <a:r>
              <a:rPr lang="en-US" baseline="0" dirty="0" err="1"/>
              <a:t>laplacian</a:t>
            </a:r>
            <a:r>
              <a:rPr lang="en-US" baseline="0" dirty="0"/>
              <a:t> pyramid blending is first you build two </a:t>
            </a:r>
            <a:r>
              <a:rPr lang="en-US" baseline="0" dirty="0" err="1"/>
              <a:t>laplacian</a:t>
            </a:r>
            <a:r>
              <a:rPr lang="en-US" baseline="0" dirty="0"/>
              <a:t> pyramids from source image and target image respectively, then  build a </a:t>
            </a:r>
            <a:r>
              <a:rPr lang="en-US" baseline="0" dirty="0" err="1"/>
              <a:t>gaussian</a:t>
            </a:r>
            <a:r>
              <a:rPr lang="en-US" baseline="0" dirty="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is this</a:t>
            </a:r>
            <a:r>
              <a:rPr lang="en-US" baseline="0" dirty="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a:p>
            <a:r>
              <a:rPr lang="en-US" sz="1200" b="0" i="0" kern="1200" dirty="0">
                <a:solidFill>
                  <a:schemeClr val="tx1"/>
                </a:solidFill>
                <a:effectLst/>
                <a:latin typeface="+mn-lt"/>
                <a:ea typeface="+mn-ea"/>
                <a:cs typeface="+mn-cs"/>
              </a:rPr>
              <a:t>Poisson blending is one of gradient domain image processing methods</a:t>
            </a:r>
            <a:endParaRPr lang="en-US" dirty="0"/>
          </a:p>
          <a:p>
            <a:r>
              <a:rPr lang="en-US" dirty="0"/>
              <a:t>In </a:t>
            </a:r>
            <a:r>
              <a:rPr lang="en-US" dirty="0" err="1"/>
              <a:t>poisson</a:t>
            </a:r>
            <a:r>
              <a:rPr lang="en-US" dirty="0"/>
              <a:t> blending, we are given a source image and a target image. We then mask the object in the source that we want, and also do the same to the target image to indicate where should the object be. </a:t>
            </a:r>
          </a:p>
          <a:p>
            <a:r>
              <a:rPr lang="en-US" dirty="0"/>
              <a:t>However, instead of copy and paste the value of source image to target image, we copy the gradient from source to target. </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while matching the boundary condition from target image (</a:t>
            </a:r>
            <a:r>
              <a:rPr lang="en-US" dirty="0" err="1"/>
              <a:t>fp</a:t>
            </a:r>
            <a:r>
              <a:rPr lang="en-US" dirty="0"/>
              <a:t> = </a:t>
            </a:r>
            <a:r>
              <a:rPr lang="en-US" dirty="0" err="1"/>
              <a:t>fp</a:t>
            </a:r>
            <a:r>
              <a:rPr lang="en-US" dirty="0"/>
              <a:t>*), we want to minimized the difference between our source gradient (</a:t>
            </a:r>
            <a:r>
              <a:rPr lang="en-US" dirty="0" err="1"/>
              <a:t>v_pq</a:t>
            </a:r>
            <a:r>
              <a:rPr lang="en-US" dirty="0"/>
              <a:t>) and out final gradient (</a:t>
            </a:r>
            <a:r>
              <a:rPr lang="en-US" dirty="0" err="1"/>
              <a:t>fp-fq</a:t>
            </a:r>
            <a:r>
              <a:rPr lang="en-US" dirty="0"/>
              <a:t>) within the region of mask. </a:t>
            </a:r>
          </a:p>
          <a:p>
            <a:r>
              <a:rPr lang="en-US" dirty="0"/>
              <a:t>Whose solution is the solution of Poisson equation:</a:t>
            </a:r>
          </a:p>
          <a:p>
            <a:r>
              <a:rPr lang="en-US" dirty="0"/>
              <a:t>We want to solve for f such that its gradient will be close to b, the source gradient with a boundary conditions for the target image. </a:t>
            </a:r>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taking a visual example, we have a mask that look like the left image, where the number are the indices of pixels, for this example we have 10 pixels in the mask</a:t>
            </a:r>
          </a:p>
          <a:p>
            <a:r>
              <a:rPr lang="en-US" dirty="0"/>
              <a:t>So for pixel in the mask, A is a sparse matrix of 10 by 10, where all diagonal = 4, and all columns indices that are neighbor to the row indices are = -1 </a:t>
            </a:r>
          </a:p>
          <a:p>
            <a:r>
              <a:rPr lang="en-US" dirty="0"/>
              <a:t>B is a vector that represent the final gradient we want to get within the region of mask, so we compute the gradient and </a:t>
            </a:r>
            <a:r>
              <a:rPr lang="en-US" sz="1200" b="0" i="0" kern="1200" dirty="0">
                <a:solidFill>
                  <a:schemeClr val="tx1"/>
                </a:solidFill>
                <a:effectLst/>
                <a:latin typeface="+mn-lt"/>
                <a:ea typeface="+mn-ea"/>
                <a:cs typeface="+mn-cs"/>
              </a:rPr>
              <a:t>add the boundary condition (which are the red grid on the left)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everything outside of mask, A is just identity matrix, and b is the pixel value of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p>
          <a:p>
            <a:endParaRPr lang="en-US" baseline="0" dirty="0"/>
          </a:p>
          <a:p>
            <a:r>
              <a:rPr lang="en-US" baseline="0" dirty="0"/>
              <a:t>So here is our result. On the left is the naïve cat and paste, then middle one is the Laplacian blending, and on the right is the Poisson blending.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17206376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10" Type="http://schemas.openxmlformats.org/officeDocument/2006/relationships/image" Target="../media/image2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2" Type="http://schemas.openxmlformats.org/officeDocument/2006/relationships/hyperlink" Target="https://doi.org/10.1145/1201775.882269" TargetMode="External"/><Relationship Id="rId1" Type="http://schemas.openxmlformats.org/officeDocument/2006/relationships/slideLayout" Target="../slideLayouts/slideLayout2.xml"/><Relationship Id="rId6" Type="http://schemas.openxmlformats.org/officeDocument/2006/relationships/hyperlink" Target="http://cs.haifa.ac.il/hagit/courses/ip/Lectures/Ip11_MultiscaleRepx4.pdf" TargetMode="External"/><Relationship Id="rId5" Type="http://schemas.openxmlformats.org/officeDocument/2006/relationships/hyperlink" Target="http://graphics.cs.cmu.edu/courses/15-463/2005_fall/www/Lectures/Pyramids.pdf" TargetMode="External"/><Relationship Id="rId4" Type="http://schemas.openxmlformats.org/officeDocument/2006/relationships/hyperlink" Target="http://eric-yuan.me/poisson-blen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8.emf"/><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panose="02040503050406030204" pitchFamily="18"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panose="02040503050406030204" pitchFamily="18" charset="0"/>
                            </a:rPr>
                          </m:ctrlPr>
                        </m:dPr>
                        <m:e>
                          <m:r>
                            <a:rPr lang="en-US" sz="1600" b="0" i="1" smtClean="0">
                              <a:latin typeface="Cambria Math" charset="0"/>
                            </a:rPr>
                            <m:t>𝑠𝑜𝑢𝑟𝑐𝑒</m:t>
                          </m:r>
                          <m:d>
                            <m:dPr>
                              <m:ctrlPr>
                                <a:rPr lang="en-US" sz="1600" b="0" i="1" smtClean="0">
                                  <a:latin typeface="Cambria Math" panose="02040503050406030204" pitchFamily="18"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panose="02040503050406030204" pitchFamily="18"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C77F5824-44DB-461A-8581-401015B0CF87}"/>
              </a:ext>
            </a:extLst>
          </p:cNvPr>
          <p:cNvSpPr txBox="1">
            <a:spLocks/>
          </p:cNvSpPr>
          <p:nvPr/>
        </p:nvSpPr>
        <p:spPr>
          <a:xfrm>
            <a:off x="752685" y="5012225"/>
            <a:ext cx="2360919"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val="2239527885"/>
                    </a:ext>
                  </a:extLst>
                </a:gridCol>
                <a:gridCol w="207108">
                  <a:extLst>
                    <a:ext uri="{9D8B030D-6E8A-4147-A177-3AD203B41FA5}">
                      <a16:colId xmlns:a16="http://schemas.microsoft.com/office/drawing/2014/main" val="250038540"/>
                    </a:ext>
                  </a:extLst>
                </a:gridCol>
                <a:gridCol w="207108">
                  <a:extLst>
                    <a:ext uri="{9D8B030D-6E8A-4147-A177-3AD203B41FA5}">
                      <a16:colId xmlns:a16="http://schemas.microsoft.com/office/drawing/2014/main" val="2165736267"/>
                    </a:ext>
                  </a:extLst>
                </a:gridCol>
                <a:gridCol w="207108">
                  <a:extLst>
                    <a:ext uri="{9D8B030D-6E8A-4147-A177-3AD203B41FA5}">
                      <a16:colId xmlns:a16="http://schemas.microsoft.com/office/drawing/2014/main" val="1182400937"/>
                    </a:ext>
                  </a:extLst>
                </a:gridCol>
                <a:gridCol w="207108">
                  <a:extLst>
                    <a:ext uri="{9D8B030D-6E8A-4147-A177-3AD203B41FA5}">
                      <a16:colId xmlns:a16="http://schemas.microsoft.com/office/drawing/2014/main" val="2758099881"/>
                    </a:ext>
                  </a:extLst>
                </a:gridCol>
                <a:gridCol w="207108">
                  <a:extLst>
                    <a:ext uri="{9D8B030D-6E8A-4147-A177-3AD203B41FA5}">
                      <a16:colId xmlns:a16="http://schemas.microsoft.com/office/drawing/2014/main" val="995225665"/>
                    </a:ext>
                  </a:extLst>
                </a:gridCol>
                <a:gridCol w="207108">
                  <a:extLst>
                    <a:ext uri="{9D8B030D-6E8A-4147-A177-3AD203B41FA5}">
                      <a16:colId xmlns:a16="http://schemas.microsoft.com/office/drawing/2014/main" val="3833026488"/>
                    </a:ext>
                  </a:extLst>
                </a:gridCol>
                <a:gridCol w="207108">
                  <a:extLst>
                    <a:ext uri="{9D8B030D-6E8A-4147-A177-3AD203B41FA5}">
                      <a16:colId xmlns:a16="http://schemas.microsoft.com/office/drawing/2014/main" val="601319646"/>
                    </a:ext>
                  </a:extLst>
                </a:gridCol>
                <a:gridCol w="207108">
                  <a:extLst>
                    <a:ext uri="{9D8B030D-6E8A-4147-A177-3AD203B41FA5}">
                      <a16:colId xmlns:a16="http://schemas.microsoft.com/office/drawing/2014/main" val="1440640060"/>
                    </a:ext>
                  </a:extLst>
                </a:gridCol>
                <a:gridCol w="207108">
                  <a:extLst>
                    <a:ext uri="{9D8B030D-6E8A-4147-A177-3AD203B41FA5}">
                      <a16:colId xmlns:a16="http://schemas.microsoft.com/office/drawing/2014/main" val="4191299071"/>
                    </a:ext>
                  </a:extLst>
                </a:gridCol>
                <a:gridCol w="207108">
                  <a:extLst>
                    <a:ext uri="{9D8B030D-6E8A-4147-A177-3AD203B41FA5}">
                      <a16:colId xmlns:a16="http://schemas.microsoft.com/office/drawing/2014/main"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220097181"/>
                  </a:ext>
                </a:extLst>
              </a:tr>
            </a:tbl>
          </a:graphicData>
        </a:graphic>
      </p:graphicFrame>
    </p:spTree>
    <p:extLst>
      <p:ext uri="{BB962C8B-B14F-4D97-AF65-F5344CB8AC3E}">
        <p14:creationId xmlns:p14="http://schemas.microsoft.com/office/powerpoint/2010/main" val="160205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mixing gradients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a:t>Texture got flattened</a:t>
            </a:r>
          </a:p>
        </p:txBody>
      </p:sp>
    </p:spTree>
    <p:extLst>
      <p:ext uri="{BB962C8B-B14F-4D97-AF65-F5344CB8AC3E}">
        <p14:creationId xmlns:p14="http://schemas.microsoft.com/office/powerpoint/2010/main" val="33066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xmlns:a14="http://schemas.microsoft.com/office/drawing/2010/main">
        <mc:Choice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panose="02040503050406030204" pitchFamily="18" charset="0"/>
                            </a:rPr>
                          </m:ctrlPr>
                        </m:sSupPr>
                        <m:e>
                          <m:d>
                            <m:dPr>
                              <m:begChr m:val="|"/>
                              <m:endChr m:val="|"/>
                              <m:ctrlPr>
                                <a:rPr lang="hr-HR" sz="2400" i="1">
                                  <a:latin typeface="Cambria Math" panose="02040503050406030204" pitchFamily="18" charset="0"/>
                                </a:rPr>
                              </m:ctrlPr>
                            </m:dPr>
                            <m:e>
                              <m:r>
                                <a:rPr lang="hr-HR" sz="2400" i="1">
                                  <a:latin typeface="Cambria Math" charset="0"/>
                                  <a:ea typeface="Cambria Math" charset="0"/>
                                  <a:cs typeface="Cambria Math" charset="0"/>
                                </a:rPr>
                                <m:t>𝛻</m:t>
                              </m:r>
                              <m:sSup>
                                <m:sSupPr>
                                  <m:ctrlPr>
                                    <a:rPr lang="hr-HR"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a:latin typeface="Calibri" panose="020F0502020204030204" pitchFamily="34" charset="0"/>
                <a:cs typeface="Calibri" panose="020F0502020204030204" pitchFamily="34" charset="0"/>
              </a:rPr>
              <a:t>dx.doi.org</a:t>
            </a:r>
            <a:r>
              <a:rPr lang="en-US" sz="1400" dirty="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http://graphics.cs.cmu.edu/courses/15-463/2005_fall/www/Lectures/Pyramids.pdf</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http://cs.haifa.ac.il/hagit/courses/ip/Lectures/Ip11_MultiscaleRepx4.pdf</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mask image.</a:t>
            </a: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a:t>+</a:t>
            </a:r>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id="{AE6C319E-F837-45EB-8A62-7987EFA940B7}"/>
              </a:ext>
            </a:extLst>
          </p:cNvPr>
          <p:cNvSpPr/>
          <p:nvPr/>
        </p:nvSpPr>
        <p:spPr>
          <a:xfrm>
            <a:off x="9771398" y="5794985"/>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id="{489D88A2-8E1D-4708-B10F-A2F354AE03DC}"/>
              </a:ext>
            </a:extLst>
          </p:cNvPr>
          <p:cNvSpPr txBox="1"/>
          <p:nvPr/>
        </p:nvSpPr>
        <p:spPr>
          <a:xfrm>
            <a:off x="2333379"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
        <p:nvSpPr>
          <p:cNvPr id="27" name="矩形 26">
            <a:extLst>
              <a:ext uri="{FF2B5EF4-FFF2-40B4-BE49-F238E27FC236}">
                <a16:creationId xmlns:a16="http://schemas.microsoft.com/office/drawing/2014/main" id="{F5857AB2-45D5-4E92-8056-0B8238B1C175}"/>
              </a:ext>
            </a:extLst>
          </p:cNvPr>
          <p:cNvSpPr/>
          <p:nvPr/>
        </p:nvSpPr>
        <p:spPr>
          <a:xfrm>
            <a:off x="10422715" y="2570599"/>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spTree>
    <p:extLst>
      <p:ext uri="{BB962C8B-B14F-4D97-AF65-F5344CB8AC3E}">
        <p14:creationId xmlns:p14="http://schemas.microsoft.com/office/powerpoint/2010/main" val="686881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1467</TotalTime>
  <Words>1546</Words>
  <Application>Microsoft Office PowerPoint</Application>
  <PresentationFormat>宽屏</PresentationFormat>
  <Paragraphs>256</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Calibri</vt:lpstr>
      <vt:lpstr>Cambria Math</vt:lpstr>
      <vt:lpstr>Rockwell</vt:lpstr>
      <vt:lpstr>Rockwell Condensed</vt:lpstr>
      <vt:lpstr>Rockwell Extra Bold</vt:lpstr>
      <vt:lpstr>Wingdings</vt:lpstr>
      <vt:lpstr>Wood Type</vt:lpstr>
      <vt:lpstr>Image blending</vt:lpstr>
      <vt:lpstr>PowerPoint 演示文稿</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SAMSUNG</cp:lastModifiedBy>
  <cp:revision>92</cp:revision>
  <dcterms:created xsi:type="dcterms:W3CDTF">2018-03-09T14:59:07Z</dcterms:created>
  <dcterms:modified xsi:type="dcterms:W3CDTF">2018-03-10T16:48:22Z</dcterms:modified>
</cp:coreProperties>
</file>